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3" r:id="rId3"/>
  </p:sldMasterIdLst>
  <p:notesMasterIdLst>
    <p:notesMasterId r:id="rId25"/>
  </p:notesMasterIdLst>
  <p:handoutMasterIdLst>
    <p:handoutMasterId r:id="rId26"/>
  </p:handoutMasterIdLst>
  <p:sldIdLst>
    <p:sldId id="269" r:id="rId4"/>
    <p:sldId id="291" r:id="rId5"/>
    <p:sldId id="271" r:id="rId6"/>
    <p:sldId id="284" r:id="rId7"/>
    <p:sldId id="298" r:id="rId8"/>
    <p:sldId id="262" r:id="rId9"/>
    <p:sldId id="264" r:id="rId10"/>
    <p:sldId id="257" r:id="rId11"/>
    <p:sldId id="265" r:id="rId12"/>
    <p:sldId id="288" r:id="rId13"/>
    <p:sldId id="289" r:id="rId14"/>
    <p:sldId id="266" r:id="rId15"/>
    <p:sldId id="307" r:id="rId16"/>
    <p:sldId id="283" r:id="rId17"/>
    <p:sldId id="272" r:id="rId18"/>
    <p:sldId id="267" r:id="rId19"/>
    <p:sldId id="274" r:id="rId20"/>
    <p:sldId id="270" r:id="rId21"/>
    <p:sldId id="285" r:id="rId22"/>
    <p:sldId id="319" r:id="rId23"/>
    <p:sldId id="313" r:id="rId24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BB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78" autoAdjust="0"/>
    <p:restoredTop sz="94589"/>
  </p:normalViewPr>
  <p:slideViewPr>
    <p:cSldViewPr>
      <p:cViewPr varScale="1">
        <p:scale>
          <a:sx n="115" d="100"/>
          <a:sy n="115" d="100"/>
        </p:scale>
        <p:origin x="118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720"/>
    </p:cViewPr>
  </p:sorterViewPr>
  <p:notesViewPr>
    <p:cSldViewPr>
      <p:cViewPr varScale="1">
        <p:scale>
          <a:sx n="47" d="100"/>
          <a:sy n="47" d="100"/>
        </p:scale>
        <p:origin x="-2798" y="-86"/>
      </p:cViewPr>
      <p:guideLst>
        <p:guide orient="horz" pos="3128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LAURIOT-PREVOST" userId="cc1e5b7e-f15a-4fb4-b9e1-f2bba2766b5e" providerId="ADAL" clId="{C9363D52-55EC-47B4-8129-85CF29A5ECF8}"/>
    <pc:docChg chg="modSld">
      <pc:chgData name="Alex LAURIOT-PREVOST" userId="cc1e5b7e-f15a-4fb4-b9e1-f2bba2766b5e" providerId="ADAL" clId="{C9363D52-55EC-47B4-8129-85CF29A5ECF8}" dt="2026-07-16T09:40:40.368" v="315" actId="404"/>
      <pc:docMkLst>
        <pc:docMk/>
      </pc:docMkLst>
      <pc:sldChg chg="modSp">
        <pc:chgData name="Alex LAURIOT-PREVOST" userId="cc1e5b7e-f15a-4fb4-b9e1-f2bba2766b5e" providerId="ADAL" clId="{C9363D52-55EC-47B4-8129-85CF29A5ECF8}" dt="2026-07-16T09:35:19.068" v="311" actId="1076"/>
        <pc:sldMkLst>
          <pc:docMk/>
          <pc:sldMk cId="0" sldId="267"/>
        </pc:sldMkLst>
        <pc:picChg chg="mod">
          <ac:chgData name="Alex LAURIOT-PREVOST" userId="cc1e5b7e-f15a-4fb4-b9e1-f2bba2766b5e" providerId="ADAL" clId="{C9363D52-55EC-47B4-8129-85CF29A5ECF8}" dt="2026-07-16T09:35:19.068" v="311" actId="1076"/>
          <ac:picMkLst>
            <pc:docMk/>
            <pc:sldMk cId="0" sldId="267"/>
            <ac:picMk id="5" creationId="{11E41036-B048-20EB-2447-F72214D143FA}"/>
          </ac:picMkLst>
        </pc:picChg>
      </pc:sldChg>
      <pc:sldChg chg="modSp">
        <pc:chgData name="Alex LAURIOT-PREVOST" userId="cc1e5b7e-f15a-4fb4-b9e1-f2bba2766b5e" providerId="ADAL" clId="{C9363D52-55EC-47B4-8129-85CF29A5ECF8}" dt="2026-07-16T09:38:59.334" v="312"/>
        <pc:sldMkLst>
          <pc:docMk/>
          <pc:sldMk cId="3751729385" sldId="273"/>
        </pc:sldMkLst>
        <pc:spChg chg="mod">
          <ac:chgData name="Alex LAURIOT-PREVOST" userId="cc1e5b7e-f15a-4fb4-b9e1-f2bba2766b5e" providerId="ADAL" clId="{C9363D52-55EC-47B4-8129-85CF29A5ECF8}" dt="2026-07-16T09:38:59.334" v="312"/>
          <ac:spMkLst>
            <pc:docMk/>
            <pc:sldMk cId="3751729385" sldId="273"/>
            <ac:spMk id="3" creationId="{00000000-0000-0000-0000-000000000000}"/>
          </ac:spMkLst>
        </pc:spChg>
      </pc:sldChg>
      <pc:sldChg chg="modSp">
        <pc:chgData name="Alex LAURIOT-PREVOST" userId="cc1e5b7e-f15a-4fb4-b9e1-f2bba2766b5e" providerId="ADAL" clId="{C9363D52-55EC-47B4-8129-85CF29A5ECF8}" dt="2026-07-16T09:12:03.876" v="38" actId="20578"/>
        <pc:sldMkLst>
          <pc:docMk/>
          <pc:sldMk cId="3546023756" sldId="280"/>
        </pc:sldMkLst>
        <pc:spChg chg="mod">
          <ac:chgData name="Alex LAURIOT-PREVOST" userId="cc1e5b7e-f15a-4fb4-b9e1-f2bba2766b5e" providerId="ADAL" clId="{C9363D52-55EC-47B4-8129-85CF29A5ECF8}" dt="2026-07-16T09:12:03.876" v="38" actId="20578"/>
          <ac:spMkLst>
            <pc:docMk/>
            <pc:sldMk cId="3546023756" sldId="280"/>
            <ac:spMk id="3" creationId="{00000000-0000-0000-0000-000000000000}"/>
          </ac:spMkLst>
        </pc:spChg>
      </pc:sldChg>
      <pc:sldChg chg="delSp">
        <pc:chgData name="Alex LAURIOT-PREVOST" userId="cc1e5b7e-f15a-4fb4-b9e1-f2bba2766b5e" providerId="ADAL" clId="{C9363D52-55EC-47B4-8129-85CF29A5ECF8}" dt="2026-07-16T09:34:39.250" v="308" actId="21"/>
        <pc:sldMkLst>
          <pc:docMk/>
          <pc:sldMk cId="847617821" sldId="282"/>
        </pc:sldMkLst>
        <pc:picChg chg="del">
          <ac:chgData name="Alex LAURIOT-PREVOST" userId="cc1e5b7e-f15a-4fb4-b9e1-f2bba2766b5e" providerId="ADAL" clId="{C9363D52-55EC-47B4-8129-85CF29A5ECF8}" dt="2026-07-16T09:34:39.250" v="308" actId="21"/>
          <ac:picMkLst>
            <pc:docMk/>
            <pc:sldMk cId="847617821" sldId="282"/>
            <ac:picMk id="2050" creationId="{00000000-0000-0000-0000-000000000000}"/>
          </ac:picMkLst>
        </pc:picChg>
      </pc:sldChg>
      <pc:sldChg chg="modSp modAnim">
        <pc:chgData name="Alex LAURIOT-PREVOST" userId="cc1e5b7e-f15a-4fb4-b9e1-f2bba2766b5e" providerId="ADAL" clId="{C9363D52-55EC-47B4-8129-85CF29A5ECF8}" dt="2026-07-16T09:40:40.368" v="315" actId="404"/>
        <pc:sldMkLst>
          <pc:docMk/>
          <pc:sldMk cId="273836540" sldId="290"/>
        </pc:sldMkLst>
        <pc:spChg chg="mod">
          <ac:chgData name="Alex LAURIOT-PREVOST" userId="cc1e5b7e-f15a-4fb4-b9e1-f2bba2766b5e" providerId="ADAL" clId="{C9363D52-55EC-47B4-8129-85CF29A5ECF8}" dt="2026-07-16T09:40:40.368" v="315" actId="404"/>
          <ac:spMkLst>
            <pc:docMk/>
            <pc:sldMk cId="273836540" sldId="290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'R6'!$B$4:$B$11</c:f>
              <c:strCache>
                <c:ptCount val="8"/>
                <c:pt idx="0">
                  <c:v>L'Amoureux de D.</c:v>
                </c:pt>
                <c:pt idx="1">
                  <c:v>L'Evangéliste</c:v>
                </c:pt>
                <c:pt idx="2">
                  <c:v>Le Prophète</c:v>
                </c:pt>
                <c:pt idx="3">
                  <c:v>L'Apologète </c:v>
                </c:pt>
                <c:pt idx="4">
                  <c:v>Le Témoin</c:v>
                </c:pt>
                <c:pt idx="5">
                  <c:v>L'Ami</c:v>
                </c:pt>
                <c:pt idx="6">
                  <c:v>L'Invitant</c:v>
                </c:pt>
                <c:pt idx="7">
                  <c:v>Le Serviteur</c:v>
                </c:pt>
              </c:strCache>
            </c:strRef>
          </c:cat>
          <c:val>
            <c:numRef>
              <c:f>'R6'!$C$4:$C$11</c:f>
              <c:numCache>
                <c:formatCode>General</c:formatCode>
                <c:ptCount val="8"/>
                <c:pt idx="0">
                  <c:v>25</c:v>
                </c:pt>
                <c:pt idx="1">
                  <c:v>15</c:v>
                </c:pt>
                <c:pt idx="2">
                  <c:v>12</c:v>
                </c:pt>
                <c:pt idx="3">
                  <c:v>12</c:v>
                </c:pt>
                <c:pt idx="4">
                  <c:v>32</c:v>
                </c:pt>
                <c:pt idx="5">
                  <c:v>30</c:v>
                </c:pt>
                <c:pt idx="6">
                  <c:v>23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0B-4532-841B-76364B977A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1645056"/>
        <c:axId val="221679616"/>
      </c:barChart>
      <c:catAx>
        <c:axId val="22164505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fr-FR"/>
          </a:p>
        </c:txPr>
        <c:crossAx val="221679616"/>
        <c:crosses val="autoZero"/>
        <c:auto val="1"/>
        <c:lblAlgn val="ctr"/>
        <c:lblOffset val="100"/>
        <c:noMultiLvlLbl val="0"/>
      </c:catAx>
      <c:valAx>
        <c:axId val="2216796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216450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'R6'!$B$4:$B$11</c:f>
              <c:strCache>
                <c:ptCount val="8"/>
                <c:pt idx="0">
                  <c:v>L'Amoureux de D.</c:v>
                </c:pt>
                <c:pt idx="1">
                  <c:v>L'Evangéliste</c:v>
                </c:pt>
                <c:pt idx="2">
                  <c:v>Le Prophète</c:v>
                </c:pt>
                <c:pt idx="3">
                  <c:v>L'Apologète </c:v>
                </c:pt>
                <c:pt idx="4">
                  <c:v>Le Témoin</c:v>
                </c:pt>
                <c:pt idx="5">
                  <c:v>L'Ami</c:v>
                </c:pt>
                <c:pt idx="6">
                  <c:v>L'Invitant</c:v>
                </c:pt>
                <c:pt idx="7">
                  <c:v>Le Serviteur</c:v>
                </c:pt>
              </c:strCache>
            </c:strRef>
          </c:cat>
          <c:val>
            <c:numRef>
              <c:f>'R6'!$C$4:$C$11</c:f>
              <c:numCache>
                <c:formatCode>General</c:formatCode>
                <c:ptCount val="8"/>
                <c:pt idx="0">
                  <c:v>15</c:v>
                </c:pt>
                <c:pt idx="1">
                  <c:v>33</c:v>
                </c:pt>
                <c:pt idx="2">
                  <c:v>12</c:v>
                </c:pt>
                <c:pt idx="3">
                  <c:v>25</c:v>
                </c:pt>
                <c:pt idx="4">
                  <c:v>17</c:v>
                </c:pt>
                <c:pt idx="5">
                  <c:v>12</c:v>
                </c:pt>
                <c:pt idx="6">
                  <c:v>14</c:v>
                </c:pt>
                <c:pt idx="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87-4012-9487-0DEB93392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8420608"/>
        <c:axId val="228434688"/>
      </c:barChart>
      <c:catAx>
        <c:axId val="2284206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fr-FR"/>
          </a:p>
        </c:txPr>
        <c:crossAx val="228434688"/>
        <c:crosses val="autoZero"/>
        <c:auto val="1"/>
        <c:lblAlgn val="ctr"/>
        <c:lblOffset val="100"/>
        <c:noMultiLvlLbl val="0"/>
      </c:catAx>
      <c:valAx>
        <c:axId val="22843468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284206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5" y="1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/>
          <a:lstStyle>
            <a:lvl1pPr algn="r">
              <a:defRPr sz="1300"/>
            </a:lvl1pPr>
          </a:lstStyle>
          <a:p>
            <a:fld id="{834E5215-96EA-4F42-914E-F79371F06A25}" type="datetimeFigureOut">
              <a:rPr lang="fr-FR" smtClean="0"/>
              <a:t>20/07/2026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9431603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5" y="9431603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 anchor="b"/>
          <a:lstStyle>
            <a:lvl1pPr algn="r">
              <a:defRPr sz="1300"/>
            </a:lvl1pPr>
          </a:lstStyle>
          <a:p>
            <a:fld id="{5E8A8818-8D8E-4346-B2EE-C4BB9939A73B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477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5" y="1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/>
          <a:lstStyle>
            <a:lvl1pPr algn="r">
              <a:defRPr sz="1300"/>
            </a:lvl1pPr>
          </a:lstStyle>
          <a:p>
            <a:fld id="{750CF0CD-F4DF-4668-B2F1-4815EE4DDBAF}" type="datetimeFigureOut">
              <a:rPr lang="fr-FR" smtClean="0"/>
              <a:t>20/07/2026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5" tIns="47778" rIns="95555" bIns="47778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5"/>
            <a:ext cx="5439410" cy="4468416"/>
          </a:xfrm>
          <a:prstGeom prst="rect">
            <a:avLst/>
          </a:prstGeom>
        </p:spPr>
        <p:txBody>
          <a:bodyPr vert="horz" lIns="95555" tIns="47778" rIns="95555" bIns="47778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" y="9431603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5" y="9431603"/>
            <a:ext cx="2946347" cy="496491"/>
          </a:xfrm>
          <a:prstGeom prst="rect">
            <a:avLst/>
          </a:prstGeom>
        </p:spPr>
        <p:txBody>
          <a:bodyPr vert="horz" lIns="95555" tIns="47778" rIns="95555" bIns="47778" rtlCol="0" anchor="b"/>
          <a:lstStyle>
            <a:lvl1pPr algn="r">
              <a:defRPr sz="1300"/>
            </a:lvl1pPr>
          </a:lstStyle>
          <a:p>
            <a:fld id="{60B187CC-E53F-4A4C-9D08-55C85541ECC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3207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C3BD-0007-4C54-83D0-85A54E3D1B52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55776" y="188640"/>
          <a:ext cx="3672408" cy="719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5744160" imgH="1143720" progId="Word.Picture.8">
                  <p:embed/>
                </p:oleObj>
              </mc:Choice>
              <mc:Fallback>
                <p:oleObj name="Picture" r:id="rId2" imgW="5744160" imgH="1143720" progId="Word.Picture.8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88640"/>
                        <a:ext cx="3672408" cy="7199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0FC32-757F-4262-B10F-D26E094C0369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032-4A2D-4B58-931E-5D2305FBA118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74A0-E6CF-4C72-8EE4-AEB1532D9277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E2A7-5E02-4A79-B742-B1D3504CF6E1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76C96-18DD-4DB2-A7F3-33AD219D4F7E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ED149-0FC0-4BE5-B2DB-B45F05B017B6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0618-AFA4-441F-976E-A66F1D027F5A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EC1BC-7719-4667-8D21-96273177B34A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66C8-6475-4569-BEE3-F51626762831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13F3D-E423-42C3-90E1-C920F570086B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93FA31-9EDC-43F2-9676-47CBD4418761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r-FR" dirty="0"/>
              <a:t>Père Paroi saint Pierre</a:t>
            </a:r>
          </a:p>
          <a:p>
            <a:pPr algn="l"/>
            <a:r>
              <a:rPr lang="fr-FR" dirty="0"/>
              <a:t>Alex et Maud Lauriot Prevost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9147"/>
            <a:ext cx="1732657" cy="49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2C977-5E3E-48CB-B780-CF3ACA05DF58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C6FE-D6EF-4E45-ABA3-ABE9D1217FA0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D763-1B16-43D1-BB0D-A20EAFAC1A14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B78D7-95F2-4913-BEEA-C34428C8E6F6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49865-E1D3-4D3A-80BB-B008223CB16F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55776" y="188640"/>
          <a:ext cx="3672408" cy="719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5744160" imgH="1143720" progId="Word.Picture.8">
                  <p:embed/>
                </p:oleObj>
              </mc:Choice>
              <mc:Fallback>
                <p:oleObj name="Picture" r:id="rId2" imgW="5744160" imgH="1143720" progId="Word.Picture.8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88640"/>
                        <a:ext cx="3672408" cy="7199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97763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CB35007-84D6-474E-83C6-24A7AEA0339E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l"/>
            <a:r>
              <a:rPr lang="fr-FR" dirty="0"/>
              <a:t>Père Mario Saint Pierre</a:t>
            </a:r>
          </a:p>
          <a:p>
            <a:pPr algn="l"/>
            <a:r>
              <a:rPr lang="fr-FR" dirty="0"/>
              <a:t>Alex et Maud Lauriot Prevost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9147"/>
            <a:ext cx="1732657" cy="49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6899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03218-9DEA-446A-A607-2FAF814CEAA9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1337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333A5-C64A-495E-AE50-5F4FE725D1AD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77473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379CF-0718-4C40-A002-92AC34B1FDFD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7891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990CA-A355-42DE-899A-5D7E2B8FBD23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779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0827-F201-4A5E-B119-5FA6D7A70091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E311F-CDDD-47ED-B8A3-F69C079C4169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29780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4026-2877-4DCD-AE01-80CE19F5E64D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92926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C142-7293-4D66-B79C-BC36A7B6EA27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2924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B984-4DF7-453A-B867-11DC4FFD3854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75305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EF0A-52FA-40E2-A114-D7A511C917BE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12361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89389-2D37-49BF-9F90-0D861D464AC4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3746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4C35F-51C0-4E94-B588-65DD6BC77E2D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4A6A7-73A0-4FB5-8986-3BD34AE2FC2F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7FEC5-6E77-4ECF-B389-290D76354516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BB54-E701-4046-8C8E-68164AB67945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7674-36E0-4E7F-8253-E48AA29AEF46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551A1-6C95-4CEA-A5A8-F3FABA6091EA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94468-769A-4812-8F08-84AEB14637ED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DCCBFC9-4BDB-4F1D-8662-281509E500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9147"/>
            <a:ext cx="1732657" cy="49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7A3D3-EE73-485F-8B0B-3336D9731139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D11ED-551F-429B-963A-370EFE6A596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57055-EBFB-4908-BCB7-79B141D7B176}" type="datetime1">
              <a:rPr lang="fr-FR" smtClean="0"/>
              <a:t>20/07/2026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F0755-65BF-4B59-A351-C8CC0CF26B2B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2648205-D0F7-4CB4-B822-3BE488F5AC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9147"/>
            <a:ext cx="1732657" cy="49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42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539552" y="3284984"/>
            <a:ext cx="7670328" cy="280831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b="1" dirty="0"/>
              <a:t>UN SITE WEB GRATUIT POUR DÉCOUVRIR NOS DIFFÉRENTS PROFILS ET STYLES DANS L’ÉVANGELISATION</a:t>
            </a:r>
          </a:p>
          <a:p>
            <a:pPr marL="0" indent="0" algn="ctr">
              <a:buNone/>
            </a:pPr>
            <a:endParaRPr lang="fr-FR" sz="4400" b="1" dirty="0"/>
          </a:p>
          <a:p>
            <a:pPr marL="0" indent="0" algn="ctr">
              <a:buNone/>
            </a:pPr>
            <a:r>
              <a:rPr lang="fr-FR" sz="4400" b="1" dirty="0"/>
              <a:t>Un outil personnel et un outil pastoral au service des disciples-missionnaires et de leurs pasteurs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508" y="1196752"/>
            <a:ext cx="5584984" cy="155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C07FC5-6524-4E8D-9DFC-0A3124FC01E7}"/>
              </a:ext>
            </a:extLst>
          </p:cNvPr>
          <p:cNvSpPr txBox="1"/>
          <p:nvPr/>
        </p:nvSpPr>
        <p:spPr>
          <a:xfrm rot="19303954">
            <a:off x="77322" y="353780"/>
            <a:ext cx="16703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TEXTE </a:t>
            </a:r>
          </a:p>
          <a:p>
            <a:r>
              <a:rPr lang="fr-FR" sz="2800" b="1" dirty="0">
                <a:solidFill>
                  <a:srgbClr val="FF0000"/>
                </a:solidFill>
              </a:rPr>
              <a:t>COMPLET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E8391D5-AFD7-CB31-0386-41102372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88224" y="6021288"/>
            <a:ext cx="2133600" cy="725165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30BBA9"/>
                </a:solidFill>
              </a:rPr>
              <a:t>Père Mario St-Pierre</a:t>
            </a:r>
          </a:p>
          <a:p>
            <a:pPr algn="l"/>
            <a:r>
              <a:rPr lang="fr-FR" dirty="0">
                <a:solidFill>
                  <a:srgbClr val="30BBA9"/>
                </a:solidFill>
              </a:rPr>
              <a:t>Alex et Maud Lauriot Prévost</a:t>
            </a:r>
          </a:p>
          <a:p>
            <a:pPr algn="l"/>
            <a:r>
              <a:rPr lang="fr-FR" dirty="0">
                <a:solidFill>
                  <a:srgbClr val="30BBA9"/>
                </a:solidFill>
              </a:rPr>
              <a:t>Version juillet 2026</a:t>
            </a:r>
          </a:p>
        </p:txBody>
      </p:sp>
    </p:spTree>
    <p:extLst>
      <p:ext uri="{BB962C8B-B14F-4D97-AF65-F5344CB8AC3E}">
        <p14:creationId xmlns:p14="http://schemas.microsoft.com/office/powerpoint/2010/main" val="342265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996952"/>
            <a:ext cx="8229600" cy="1143000"/>
          </a:xfrm>
        </p:spPr>
        <p:txBody>
          <a:bodyPr>
            <a:noAutofit/>
          </a:bodyPr>
          <a:lstStyle/>
          <a:p>
            <a:r>
              <a:rPr lang="fr-FR" sz="4100" b="1" dirty="0">
                <a:latin typeface="+mn-lt"/>
                <a:ea typeface="+mn-ea"/>
                <a:cs typeface="+mn-cs"/>
              </a:rPr>
              <a:t>2. La gestation d’un service en ligne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867813C-25F0-2292-48FB-C454F675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0671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801768"/>
          </a:xfrm>
        </p:spPr>
        <p:txBody>
          <a:bodyPr>
            <a:normAutofit/>
          </a:bodyPr>
          <a:lstStyle/>
          <a:p>
            <a:r>
              <a:rPr lang="fr-FR" sz="4000" b="1" dirty="0"/>
              <a:t>Il était une fois l’Amérique ...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844824"/>
            <a:ext cx="8820472" cy="4176464"/>
          </a:xfrm>
        </p:spPr>
        <p:txBody>
          <a:bodyPr>
            <a:noAutofit/>
          </a:bodyPr>
          <a:lstStyle/>
          <a:p>
            <a:r>
              <a:rPr lang="fr-FR" dirty="0"/>
              <a:t>Un pasteur américain d’une Méga Church... 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dirty="0"/>
              <a:t>Un 1er questionnaire 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dirty="0"/>
              <a:t>Une adaptation catholique par le Père Mario St- Pierre au Québec 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dirty="0"/>
              <a:t>Le lancement en 2014 </a:t>
            </a:r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131CFCD9-BB55-13E5-F999-1249E99BA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0253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604448" cy="2808312"/>
          </a:xfrm>
        </p:spPr>
        <p:txBody>
          <a:bodyPr>
            <a:noAutofit/>
          </a:bodyPr>
          <a:lstStyle/>
          <a:p>
            <a:r>
              <a:rPr lang="fr-FR" sz="3600" b="1" dirty="0"/>
              <a:t>À partir de 64 questions, </a:t>
            </a:r>
            <a:br>
              <a:rPr lang="fr-FR" sz="3600" b="1" dirty="0"/>
            </a:br>
            <a:r>
              <a:rPr lang="fr-FR" sz="3600" b="1" dirty="0"/>
              <a:t>découvrez votre style missionnaire majeur ainsi que les styles qui le complètent, </a:t>
            </a:r>
            <a:br>
              <a:rPr lang="fr-FR" sz="3600" b="1" dirty="0"/>
            </a:br>
            <a:r>
              <a:rPr lang="fr-FR" sz="3600" b="1" dirty="0"/>
              <a:t>tels qu'ils se manifestent aujourd'hui.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80C44BD3-F0E9-C944-A0EE-87383D20D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4CF91-6A75-19E4-B921-0161C0906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407771-4FE3-2218-8591-07D75E876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1829"/>
            <a:ext cx="8604448" cy="2088232"/>
          </a:xfrm>
        </p:spPr>
        <p:txBody>
          <a:bodyPr>
            <a:noAutofit/>
          </a:bodyPr>
          <a:lstStyle/>
          <a:p>
            <a:pPr algn="l"/>
            <a:r>
              <a:rPr lang="fr-FR" sz="4000" b="1" dirty="0"/>
              <a:t>À partir de 64 questions, découvrir son profil d’évangélisation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5E6C54-0302-5B66-A565-5B2E61875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420888"/>
            <a:ext cx="8435280" cy="3672408"/>
          </a:xfrm>
        </p:spPr>
        <p:txBody>
          <a:bodyPr>
            <a:normAutofit fontScale="92500"/>
          </a:bodyPr>
          <a:lstStyle/>
          <a:p>
            <a:r>
              <a:rPr lang="fr-FR" dirty="0"/>
              <a:t>Face à chaque affirmation concernant une attitude missionnaire,  apprécier combien elle vous correspond </a:t>
            </a:r>
          </a:p>
          <a:p>
            <a:pPr marL="1257300" lvl="2" indent="-457200"/>
            <a:r>
              <a:rPr lang="fr-FR" sz="2800" dirty="0"/>
              <a:t>0 = je ne me reconnais pas dans cette affirmation</a:t>
            </a:r>
          </a:p>
          <a:p>
            <a:pPr marL="1257300" lvl="2" indent="-457200"/>
            <a:r>
              <a:rPr lang="fr-FR" sz="2800" dirty="0"/>
              <a:t>1 = je me reconnais un peu …………………………………..</a:t>
            </a:r>
          </a:p>
          <a:p>
            <a:pPr marL="1257300" lvl="2" indent="-457200"/>
            <a:r>
              <a:rPr lang="fr-FR" sz="2800" dirty="0"/>
              <a:t>3 = je me reconnais assez bien ……………………………..</a:t>
            </a:r>
          </a:p>
          <a:p>
            <a:pPr marL="1257300" lvl="2" indent="-457200"/>
            <a:r>
              <a:rPr lang="fr-FR" sz="2800" dirty="0"/>
              <a:t>4 = je me reconnais tout à fait ……………………………….</a:t>
            </a:r>
            <a:r>
              <a:rPr lang="fr-FR" dirty="0"/>
              <a:t>.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5940D965-6241-3335-8642-E66427A7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0244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64" y="908720"/>
            <a:ext cx="8734055" cy="518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7544" y="116632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/>
              <a:t>Exemples de questions</a:t>
            </a:r>
            <a:endParaRPr lang="fr-FR" sz="4000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D01DBA0-A4B9-74A0-6F87-24BED08EB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7807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996952"/>
            <a:ext cx="8229600" cy="1143000"/>
          </a:xfrm>
        </p:spPr>
        <p:txBody>
          <a:bodyPr>
            <a:noAutofit/>
          </a:bodyPr>
          <a:lstStyle/>
          <a:p>
            <a:r>
              <a:rPr lang="fr-FR" sz="4100" b="1" dirty="0">
                <a:latin typeface="+mn-lt"/>
                <a:ea typeface="+mn-ea"/>
                <a:cs typeface="+mn-cs"/>
              </a:rPr>
              <a:t>3. Présentation des résultats possibles et leur usage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DD1C7C4-5671-E4E6-315B-CD9231C21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1038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854968"/>
          </a:xfrm>
        </p:spPr>
        <p:txBody>
          <a:bodyPr>
            <a:noAutofit/>
          </a:bodyPr>
          <a:lstStyle/>
          <a:p>
            <a:pPr algn="l"/>
            <a:br>
              <a:rPr lang="fr-FR" sz="4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fr-FR" sz="4000" b="1" dirty="0"/>
              <a:t>Les 8 profils possibles</a:t>
            </a:r>
            <a:br>
              <a:rPr lang="fr-FR" sz="40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fr-FR" sz="4000" dirty="0">
                <a:solidFill>
                  <a:schemeClr val="accent2">
                    <a:lumMod val="75000"/>
                  </a:schemeClr>
                </a:solidFill>
              </a:rPr>
            </a:br>
            <a:endParaRPr lang="fr-FR" sz="30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1">
            <a:extLst>
              <a:ext uri="{FF2B5EF4-FFF2-40B4-BE49-F238E27FC236}">
                <a16:creationId xmlns:a16="http://schemas.microsoft.com/office/drawing/2014/main" id="{94BD1DC0-5C67-DE80-1621-E2E101FB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67500" y="6198765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FFA55E-934A-5F34-DB2E-5E9A4088B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68760"/>
            <a:ext cx="4148305" cy="259228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L’ Amoureux de Dieu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L’Évangéliste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Le Prophète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L’ Apologète  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9E5A3456-D290-9F9D-178F-4C925C13AA4A}"/>
              </a:ext>
            </a:extLst>
          </p:cNvPr>
          <p:cNvSpPr txBox="1">
            <a:spLocks/>
          </p:cNvSpPr>
          <p:nvPr/>
        </p:nvSpPr>
        <p:spPr>
          <a:xfrm>
            <a:off x="4860032" y="1268760"/>
            <a:ext cx="4040832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5"/>
            </a:pPr>
            <a:r>
              <a:rPr lang="fr-FR" dirty="0"/>
              <a:t>Le Témoin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fr-FR" dirty="0"/>
              <a:t>L’ Ami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fr-FR" dirty="0"/>
              <a:t>L’Invitant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fr-FR" dirty="0"/>
              <a:t>Le Serviteur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F858EA2E-1A47-1FD1-479A-A526F33CFC6B}"/>
              </a:ext>
            </a:extLst>
          </p:cNvPr>
          <p:cNvSpPr txBox="1">
            <a:spLocks/>
          </p:cNvSpPr>
          <p:nvPr/>
        </p:nvSpPr>
        <p:spPr>
          <a:xfrm>
            <a:off x="467544" y="4221088"/>
            <a:ext cx="8784976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dirty="0">
                <a:latin typeface="+mn-lt"/>
                <a:ea typeface="+mn-ea"/>
                <a:cs typeface="+mn-cs"/>
              </a:rPr>
              <a:t>Cet outil a été conçu à partir de 8 grands </a:t>
            </a:r>
            <a:r>
              <a:rPr lang="fr-FR" sz="2400" b="1" dirty="0">
                <a:latin typeface="+mn-lt"/>
                <a:ea typeface="+mn-ea"/>
                <a:cs typeface="+mn-cs"/>
              </a:rPr>
              <a:t>styles d’évangélisation</a:t>
            </a:r>
            <a:r>
              <a:rPr lang="fr-FR" sz="2400" dirty="0">
                <a:latin typeface="+mn-lt"/>
                <a:ea typeface="+mn-ea"/>
                <a:cs typeface="+mn-cs"/>
              </a:rPr>
              <a:t> </a:t>
            </a:r>
          </a:p>
          <a:p>
            <a:pPr algn="l"/>
            <a:r>
              <a:rPr lang="fr-FR" sz="2400" dirty="0">
                <a:latin typeface="+mn-lt"/>
                <a:ea typeface="+mn-ea"/>
                <a:cs typeface="+mn-cs"/>
              </a:rPr>
              <a:t>qui émergent de l’expérience apostolique de l’Église </a:t>
            </a:r>
            <a:br>
              <a:rPr lang="fr-FR" sz="2400" dirty="0">
                <a:latin typeface="+mn-lt"/>
                <a:ea typeface="+mn-ea"/>
                <a:cs typeface="+mn-cs"/>
              </a:rPr>
            </a:br>
            <a:br>
              <a:rPr lang="fr-FR" sz="2400" dirty="0">
                <a:latin typeface="+mn-lt"/>
                <a:ea typeface="+mn-ea"/>
                <a:cs typeface="+mn-cs"/>
              </a:rPr>
            </a:br>
            <a:r>
              <a:rPr lang="fr-FR" sz="2400" dirty="0">
                <a:latin typeface="+mn-lt"/>
                <a:ea typeface="+mn-ea"/>
                <a:cs typeface="+mn-cs"/>
              </a:rPr>
              <a:t>C’est une « modélisation », non une « vérité » canonique.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fr-FR" b="1" dirty="0"/>
              <a:t>Exemples de « résultats »</a:t>
            </a:r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945155"/>
              </p:ext>
            </p:extLst>
          </p:nvPr>
        </p:nvGraphicFramePr>
        <p:xfrm>
          <a:off x="32668" y="2132856"/>
          <a:ext cx="4478454" cy="2755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553519"/>
              </p:ext>
            </p:extLst>
          </p:nvPr>
        </p:nvGraphicFramePr>
        <p:xfrm>
          <a:off x="4716016" y="2060848"/>
          <a:ext cx="4132088" cy="2833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CB8FAB6A-6F5C-C235-DE5F-E9534BBC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2060" y="6381328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7462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764704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/>
              <a:t>• Type de résultat, intérêt et limites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73F9C3B0-F0ED-583F-C0C3-2DB668C6E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67500" y="6198765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F22CD55-CCD4-7814-9B85-E4CA0C0BD91C}"/>
              </a:ext>
            </a:extLst>
          </p:cNvPr>
          <p:cNvSpPr txBox="1">
            <a:spLocks/>
          </p:cNvSpPr>
          <p:nvPr/>
        </p:nvSpPr>
        <p:spPr>
          <a:xfrm>
            <a:off x="755576" y="2060848"/>
            <a:ext cx="8820472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0850" indent="-450850" algn="l"/>
            <a:r>
              <a:rPr lang="fr-FR" sz="4000" b="1" dirty="0"/>
              <a:t>• Pour approfondir et tirer profit de l’identification de ses styles majeurs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12CC2443-86AE-041C-D70D-92318767B51F}"/>
              </a:ext>
            </a:extLst>
          </p:cNvPr>
          <p:cNvSpPr txBox="1">
            <a:spLocks/>
          </p:cNvSpPr>
          <p:nvPr/>
        </p:nvSpPr>
        <p:spPr>
          <a:xfrm>
            <a:off x="1835696" y="422108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000" b="1" dirty="0"/>
              <a:t>• Usage de ce service</a:t>
            </a:r>
          </a:p>
        </p:txBody>
      </p:sp>
    </p:spTree>
    <p:extLst>
      <p:ext uri="{BB962C8B-B14F-4D97-AF65-F5344CB8AC3E}">
        <p14:creationId xmlns:p14="http://schemas.microsoft.com/office/powerpoint/2010/main" val="3413338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420888"/>
            <a:ext cx="8229600" cy="1143000"/>
          </a:xfrm>
        </p:spPr>
        <p:txBody>
          <a:bodyPr>
            <a:noAutofit/>
          </a:bodyPr>
          <a:lstStyle/>
          <a:p>
            <a:r>
              <a:rPr lang="fr-FR" sz="4100" b="1" dirty="0">
                <a:latin typeface="+mn-lt"/>
                <a:ea typeface="+mn-ea"/>
                <a:cs typeface="+mn-cs"/>
              </a:rPr>
              <a:t>4. Quelques chiffres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EF2A8CB-B6ED-04DA-42EB-4090FD991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5860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5864" y="620688"/>
            <a:ext cx="8229600" cy="864096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/>
              <a:t>Des parrains de renom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Ils recommandent </a:t>
            </a:r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3423397" cy="95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space réservé du numéro de diapositive 3">
            <a:extLst>
              <a:ext uri="{FF2B5EF4-FFF2-40B4-BE49-F238E27FC236}">
                <a16:creationId xmlns:a16="http://schemas.microsoft.com/office/drawing/2014/main" id="{CFDF8D78-F9AB-48A9-F8F2-D2C04CEE6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B45F4A-7C39-2137-E59F-E810BE9B1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4869160"/>
            <a:ext cx="1925249" cy="13896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9DD4FC-0012-65E8-ED97-4C915B37B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4437112"/>
            <a:ext cx="2217338" cy="19117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82704A-5BA4-144D-2BE4-C71881B9BB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08127"/>
            <a:ext cx="2376264" cy="12620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F63AC9A-6104-19A7-3639-667EB7101D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36912"/>
            <a:ext cx="1642483" cy="19350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4F15FC9-9643-4295-7A01-547D416005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780928"/>
            <a:ext cx="2979347" cy="1060093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CE530F7-79CF-7E0D-A5E5-DB6946C9D543}"/>
              </a:ext>
            </a:extLst>
          </p:cNvPr>
          <p:cNvCxnSpPr>
            <a:cxnSpLocks/>
          </p:cNvCxnSpPr>
          <p:nvPr/>
        </p:nvCxnSpPr>
        <p:spPr>
          <a:xfrm>
            <a:off x="395536" y="2276872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23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2060848"/>
            <a:ext cx="8229600" cy="3672408"/>
          </a:xfrm>
        </p:spPr>
        <p:txBody>
          <a:bodyPr>
            <a:normAutofit lnSpcReduction="10000"/>
          </a:bodyPr>
          <a:lstStyle/>
          <a:p>
            <a:r>
              <a:rPr lang="fr-FR" sz="2800" dirty="0"/>
              <a:t>Lancement 1</a:t>
            </a:r>
            <a:r>
              <a:rPr lang="fr-FR" sz="2800" baseline="30000" dirty="0"/>
              <a:t>er</a:t>
            </a:r>
            <a:r>
              <a:rPr lang="fr-FR" sz="2800" dirty="0"/>
              <a:t> décembre 2014 </a:t>
            </a:r>
          </a:p>
          <a:p>
            <a:pPr marL="0" indent="0">
              <a:buNone/>
            </a:pPr>
            <a:endParaRPr lang="fr-FR" sz="2800" dirty="0"/>
          </a:p>
          <a:p>
            <a:r>
              <a:rPr lang="fr-FR" sz="2800" dirty="0"/>
              <a:t>Près de 12 ans plus tard (juin 2026) : </a:t>
            </a:r>
          </a:p>
          <a:p>
            <a:pPr lvl="1"/>
            <a:r>
              <a:rPr lang="fr-FR" sz="2400" dirty="0"/>
              <a:t>Plus de 114 000 sessions de travail individuel réalisées sur le site permettant à chaque utilisateur de découvrir son « profil missionnaire »  personnel</a:t>
            </a:r>
          </a:p>
          <a:p>
            <a:pPr lvl="1"/>
            <a:r>
              <a:rPr lang="fr-FR" sz="2400" dirty="0"/>
              <a:t>Plus de 24 000 profils enregistrés, les utilisateurs ayant de ce fait reçus par lien ou mail une information détaillée sur leur profil personnel et leur styles majeurs</a:t>
            </a:r>
          </a:p>
          <a:p>
            <a:pPr marL="457200" lvl="1" indent="0">
              <a:buNone/>
            </a:pPr>
            <a:endParaRPr lang="fr-FR" sz="2400" dirty="0"/>
          </a:p>
          <a:p>
            <a:pPr lvl="1"/>
            <a:endParaRPr lang="fr-FR" sz="2400" dirty="0"/>
          </a:p>
        </p:txBody>
      </p:sp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B49609BF-420F-D053-9DAC-C0BF7D7AF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67500" y="6198765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216EBB9-3A05-D4C1-AB79-C64BB0EB3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fr-FR" sz="4100" b="1" dirty="0">
                <a:latin typeface="+mn-lt"/>
                <a:ea typeface="+mn-ea"/>
                <a:cs typeface="+mn-cs"/>
              </a:rPr>
              <a:t>Utilisation</a:t>
            </a:r>
          </a:p>
        </p:txBody>
      </p:sp>
    </p:spTree>
    <p:extLst>
      <p:ext uri="{BB962C8B-B14F-4D97-AF65-F5344CB8AC3E}">
        <p14:creationId xmlns:p14="http://schemas.microsoft.com/office/powerpoint/2010/main" val="191638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43BB8-7119-65A4-931E-8E34E5242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DA72F0-9CDD-4796-8786-C2CBC86D6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3960440"/>
          </a:xfrm>
        </p:spPr>
        <p:txBody>
          <a:bodyPr>
            <a:normAutofit fontScale="77500" lnSpcReduction="20000"/>
          </a:bodyPr>
          <a:lstStyle/>
          <a:p>
            <a:r>
              <a:rPr lang="fr-FR" sz="2800" dirty="0"/>
              <a:t>Typologie des utilisateurs :</a:t>
            </a:r>
          </a:p>
          <a:p>
            <a:pPr lvl="1"/>
            <a:r>
              <a:rPr lang="fr-FR" sz="2400" dirty="0"/>
              <a:t>10% de clercs ou religieux, 90% de laïcs.</a:t>
            </a:r>
          </a:p>
          <a:p>
            <a:pPr lvl="1"/>
            <a:r>
              <a:rPr lang="fr-FR" sz="2400" dirty="0"/>
              <a:t>2/3de femmes, </a:t>
            </a:r>
          </a:p>
          <a:p>
            <a:pPr lvl="1"/>
            <a:r>
              <a:rPr lang="fr-FR" sz="2400" dirty="0"/>
              <a:t>1/3 d’hommes</a:t>
            </a:r>
          </a:p>
          <a:p>
            <a:pPr lvl="1"/>
            <a:r>
              <a:rPr lang="fr-FR" sz="2400" dirty="0"/>
              <a:t>20% des connections hors France</a:t>
            </a:r>
          </a:p>
          <a:p>
            <a:pPr lvl="1"/>
            <a:r>
              <a:rPr lang="fr-FR" sz="2400" dirty="0"/>
              <a:t>Toutes les générations impliquées    &gt;</a:t>
            </a:r>
          </a:p>
          <a:p>
            <a:pPr lvl="1"/>
            <a:endParaRPr lang="fr-FR" sz="2400" dirty="0"/>
          </a:p>
          <a:p>
            <a:pPr lvl="1"/>
            <a:endParaRPr lang="fr-FR" sz="2400" dirty="0"/>
          </a:p>
          <a:p>
            <a:pPr lvl="1"/>
            <a:endParaRPr lang="fr-FR" sz="2400" dirty="0"/>
          </a:p>
          <a:p>
            <a:pPr lvl="1"/>
            <a:endParaRPr lang="fr-FR" sz="2400" dirty="0"/>
          </a:p>
          <a:p>
            <a:pPr lvl="1"/>
            <a:r>
              <a:rPr lang="fr-FR" sz="2400" dirty="0"/>
              <a:t>Lieu d’engagement missionnaire</a:t>
            </a:r>
          </a:p>
          <a:p>
            <a:pPr lvl="2"/>
            <a:r>
              <a:rPr lang="fr-FR" sz="2200" dirty="0"/>
              <a:t>56% en paroisses,</a:t>
            </a:r>
          </a:p>
          <a:p>
            <a:pPr lvl="2"/>
            <a:r>
              <a:rPr lang="fr-FR" sz="2200" dirty="0"/>
              <a:t>30% via mouvements ou communautés</a:t>
            </a:r>
          </a:p>
          <a:p>
            <a:pPr lvl="1"/>
            <a:endParaRPr lang="fr-FR" sz="2400" dirty="0"/>
          </a:p>
          <a:p>
            <a:pPr lvl="1"/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6088F3-EF10-791A-6B20-6E1590024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2564904"/>
            <a:ext cx="1944216" cy="2012835"/>
          </a:xfrm>
          <a:prstGeom prst="rect">
            <a:avLst/>
          </a:prstGeom>
        </p:spPr>
      </p:pic>
      <p:sp>
        <p:nvSpPr>
          <p:cNvPr id="4" name="Accolade ouvrante 3">
            <a:extLst>
              <a:ext uri="{FF2B5EF4-FFF2-40B4-BE49-F238E27FC236}">
                <a16:creationId xmlns:a16="http://schemas.microsoft.com/office/drawing/2014/main" id="{861A57E1-5A57-25ED-DF24-5034D2697778}"/>
              </a:ext>
            </a:extLst>
          </p:cNvPr>
          <p:cNvSpPr/>
          <p:nvPr/>
        </p:nvSpPr>
        <p:spPr>
          <a:xfrm>
            <a:off x="5698793" y="2553464"/>
            <a:ext cx="368454" cy="1945910"/>
          </a:xfrm>
          <a:prstGeom prst="leftBrace">
            <a:avLst>
              <a:gd name="adj1" fmla="val 47984"/>
              <a:gd name="adj2" fmla="val 4686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1">
            <a:extLst>
              <a:ext uri="{FF2B5EF4-FFF2-40B4-BE49-F238E27FC236}">
                <a16:creationId xmlns:a16="http://schemas.microsoft.com/office/drawing/2014/main" id="{3F66A4E1-1080-9027-5665-3C3FCD795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67500" y="6198765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04A663B6-E4EB-4C42-FFC9-AAABE393E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fr-FR" sz="4100" b="1" dirty="0">
                <a:latin typeface="+mn-lt"/>
                <a:ea typeface="+mn-ea"/>
                <a:cs typeface="+mn-cs"/>
              </a:rPr>
              <a:t>Utilisateurs</a:t>
            </a:r>
          </a:p>
        </p:txBody>
      </p:sp>
    </p:spTree>
    <p:extLst>
      <p:ext uri="{BB962C8B-B14F-4D97-AF65-F5344CB8AC3E}">
        <p14:creationId xmlns:p14="http://schemas.microsoft.com/office/powerpoint/2010/main" val="156931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996952"/>
            <a:ext cx="8229600" cy="1143000"/>
          </a:xfrm>
        </p:spPr>
        <p:txBody>
          <a:bodyPr>
            <a:noAutofit/>
          </a:bodyPr>
          <a:lstStyle/>
          <a:p>
            <a:r>
              <a:rPr lang="fr-FR" sz="4100" b="1" dirty="0">
                <a:latin typeface="+mn-lt"/>
                <a:ea typeface="+mn-ea"/>
                <a:cs typeface="+mn-cs"/>
              </a:rPr>
              <a:t>1. Pourquoi cette découverte </a:t>
            </a:r>
            <a:br>
              <a:rPr lang="fr-FR" sz="4100" b="1" dirty="0">
                <a:latin typeface="+mn-lt"/>
                <a:ea typeface="+mn-ea"/>
                <a:cs typeface="+mn-cs"/>
              </a:rPr>
            </a:br>
            <a:r>
              <a:rPr lang="fr-FR" sz="4100" b="1" dirty="0">
                <a:latin typeface="+mn-lt"/>
                <a:ea typeface="+mn-ea"/>
                <a:cs typeface="+mn-cs"/>
              </a:rPr>
              <a:t>est-elle opportune ?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F0F47E9-4628-60BE-74C5-781DF62AD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F0755-65BF-4B59-A351-C8CC0CF26B2B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862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b="1" dirty="0"/>
              <a:t>L’appel à l’évangélisation nous concerne tous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2276872"/>
            <a:ext cx="6912768" cy="3629000"/>
          </a:xfrm>
        </p:spPr>
        <p:txBody>
          <a:bodyPr>
            <a:normAutofit/>
          </a:bodyPr>
          <a:lstStyle/>
          <a:p>
            <a:r>
              <a:rPr lang="fr-FR" dirty="0"/>
              <a:t>Jésus appelle </a:t>
            </a:r>
            <a:br>
              <a:rPr lang="fr-FR" dirty="0"/>
            </a:br>
            <a:endParaRPr lang="fr-FR" dirty="0"/>
          </a:p>
          <a:p>
            <a:r>
              <a:rPr lang="fr-FR" dirty="0"/>
              <a:t>Cet appel demeure </a:t>
            </a:r>
          </a:p>
          <a:p>
            <a:endParaRPr lang="fr-FR" dirty="0"/>
          </a:p>
          <a:p>
            <a:r>
              <a:rPr lang="fr-FR" dirty="0"/>
              <a:t>Jésus indique le chemin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866841AD-E39F-ADA9-62E6-275E48BD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579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0CB05-C559-E837-C423-99664D0A9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EA49CCC-711B-E5F6-4BF7-950D86C18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522062" cy="492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95C3FF7-76C4-3CB2-EA6F-388DD8F300A7}"/>
              </a:ext>
            </a:extLst>
          </p:cNvPr>
          <p:cNvSpPr txBox="1">
            <a:spLocks/>
          </p:cNvSpPr>
          <p:nvPr/>
        </p:nvSpPr>
        <p:spPr>
          <a:xfrm>
            <a:off x="-1" y="16099"/>
            <a:ext cx="8964488" cy="1684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100" b="1" dirty="0"/>
              <a:t>Il y a cependant tant de modes de pêche différents... et heureusement !</a:t>
            </a:r>
          </a:p>
          <a:p>
            <a:endParaRPr lang="fr-FR" sz="1100" b="1" i="1" dirty="0"/>
          </a:p>
        </p:txBody>
      </p:sp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4DF4D9D4-DD76-9168-DC2E-418DDFFB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280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0641" y="1484784"/>
            <a:ext cx="8579296" cy="2448272"/>
          </a:xfrm>
        </p:spPr>
        <p:txBody>
          <a:bodyPr>
            <a:noAutofit/>
          </a:bodyPr>
          <a:lstStyle/>
          <a:p>
            <a:pPr algn="l"/>
            <a:r>
              <a:rPr lang="fr-FR" sz="4000" b="1" dirty="0"/>
              <a:t>Comment s’est déroulé le processus </a:t>
            </a:r>
            <a:br>
              <a:rPr lang="fr-FR" sz="4000" b="1" dirty="0"/>
            </a:br>
            <a:r>
              <a:rPr lang="fr-FR" sz="4000" b="1" dirty="0"/>
              <a:t>qui m’a conduit moi-même </a:t>
            </a:r>
            <a:br>
              <a:rPr lang="fr-FR" sz="4000" b="1" dirty="0"/>
            </a:br>
            <a:r>
              <a:rPr lang="fr-FR" sz="4000" b="1" dirty="0"/>
              <a:t>à embrasser la foi et à en vivre ? 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EC6F85D9-4C73-36FD-4B5F-76A38C4E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060848"/>
            <a:ext cx="8604448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4000" dirty="0">
                <a:ea typeface="+mj-ea"/>
                <a:cs typeface="+mj-cs"/>
              </a:rPr>
              <a:t>1/ chez le « poisson »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4000" dirty="0"/>
              <a:t>2/ et de la part du « pêcheur »</a:t>
            </a:r>
          </a:p>
          <a:p>
            <a:pPr marL="0" indent="0">
              <a:buNone/>
            </a:pPr>
            <a:endParaRPr lang="fr-FR" sz="4000" dirty="0"/>
          </a:p>
          <a:p>
            <a:pPr marL="0" indent="0">
              <a:buNone/>
            </a:pPr>
            <a:r>
              <a:rPr lang="fr-FR" sz="4000" dirty="0"/>
              <a:t>	</a:t>
            </a:r>
            <a:r>
              <a:rPr lang="fr-FR" sz="4000" b="1" dirty="0"/>
              <a:t>… requiert différentes étapes !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748464" cy="1143000"/>
          </a:xfrm>
        </p:spPr>
        <p:txBody>
          <a:bodyPr>
            <a:noAutofit/>
          </a:bodyPr>
          <a:lstStyle/>
          <a:p>
            <a:pPr algn="l"/>
            <a:r>
              <a:rPr lang="fr-FR" sz="4000" b="1" dirty="0"/>
              <a:t>Ainsi, le processus qui mène à la conversion …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2390DBED-57E8-A341-4916-13765C48D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2780928"/>
            <a:ext cx="8686800" cy="1143000"/>
          </a:xfrm>
        </p:spPr>
        <p:txBody>
          <a:bodyPr>
            <a:noAutofit/>
          </a:bodyPr>
          <a:lstStyle/>
          <a:p>
            <a:r>
              <a:rPr lang="fr-FR" sz="5400" b="1" dirty="0"/>
              <a:t>La mission est unique </a:t>
            </a:r>
            <a:br>
              <a:rPr lang="fr-FR" sz="5400" b="1" dirty="0"/>
            </a:br>
            <a:r>
              <a:rPr lang="fr-FR" sz="5400" b="1" dirty="0"/>
              <a:t>mais chaque  missionnaire aussi !</a:t>
            </a:r>
            <a:br>
              <a:rPr lang="fr-FR" sz="5400" b="1" dirty="0"/>
            </a:br>
            <a:endParaRPr lang="fr-FR" sz="5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30D3A8CD-B8BC-10FE-7AA0-CC435CBA2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9288016" cy="936104"/>
          </a:xfrm>
        </p:spPr>
        <p:txBody>
          <a:bodyPr>
            <a:noAutofit/>
          </a:bodyPr>
          <a:lstStyle/>
          <a:p>
            <a:pPr algn="l"/>
            <a:r>
              <a:rPr lang="fr-FR" sz="3200" b="1" dirty="0"/>
              <a:t>Quel est notre propre style de « pêche »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988840"/>
            <a:ext cx="8964488" cy="3879866"/>
          </a:xfrm>
        </p:spPr>
        <p:txBody>
          <a:bodyPr>
            <a:noAutofit/>
          </a:bodyPr>
          <a:lstStyle/>
          <a:p>
            <a:r>
              <a:rPr lang="fr-FR" sz="2800" dirty="0"/>
              <a:t>Quel est le meilleur style pour évangéliser ?</a:t>
            </a:r>
          </a:p>
          <a:p>
            <a:pPr marL="457200" lvl="1" indent="0">
              <a:buNone/>
            </a:pPr>
            <a:endParaRPr lang="fr-FR" sz="2000" dirty="0"/>
          </a:p>
          <a:p>
            <a:pPr marL="457200" lvl="1" indent="0">
              <a:buNone/>
            </a:pPr>
            <a:endParaRPr lang="fr-FR" sz="2000" dirty="0"/>
          </a:p>
          <a:p>
            <a:r>
              <a:rPr lang="fr-FR" sz="2800" dirty="0"/>
              <a:t>Découvrir son propre style pour mieux évangéliser</a:t>
            </a:r>
          </a:p>
          <a:p>
            <a:pPr marL="457200" lvl="1" indent="0">
              <a:buNone/>
            </a:pPr>
            <a:endParaRPr lang="fr-FR" sz="2000" dirty="0"/>
          </a:p>
          <a:p>
            <a:pPr marL="457200" lvl="1" indent="0">
              <a:buNone/>
            </a:pPr>
            <a:endParaRPr lang="fr-FR" sz="2000" dirty="0"/>
          </a:p>
          <a:p>
            <a:r>
              <a:rPr lang="fr-FR" sz="2800" dirty="0"/>
              <a:t>Choisir les missions les plus appropriées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7F07DC48-E9C0-8857-CC08-A56133D72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4280" y="6453336"/>
            <a:ext cx="2133600" cy="365125"/>
          </a:xfrm>
        </p:spPr>
        <p:txBody>
          <a:bodyPr/>
          <a:lstStyle/>
          <a:p>
            <a:fld id="{DE4F0755-65BF-4B59-A351-C8CC0CF26B2B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2337</TotalTime>
  <Words>549</Words>
  <Application>Microsoft Macintosh PowerPoint</Application>
  <PresentationFormat>Affichage à l'écran (4:3)</PresentationFormat>
  <Paragraphs>106</Paragraphs>
  <Slides>21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Calibri</vt:lpstr>
      <vt:lpstr>Thème Office</vt:lpstr>
      <vt:lpstr>Conception personnalisée</vt:lpstr>
      <vt:lpstr>1_Thème Office</vt:lpstr>
      <vt:lpstr>Picture</vt:lpstr>
      <vt:lpstr>Présentation PowerPoint</vt:lpstr>
      <vt:lpstr>Des parrains de renom   Ils recommandent </vt:lpstr>
      <vt:lpstr>1. Pourquoi cette découverte  est-elle opportune ?</vt:lpstr>
      <vt:lpstr>L’appel à l’évangélisation nous concerne tous</vt:lpstr>
      <vt:lpstr>Présentation PowerPoint</vt:lpstr>
      <vt:lpstr>Comment s’est déroulé le processus  qui m’a conduit moi-même  à embrasser la foi et à en vivre ? </vt:lpstr>
      <vt:lpstr>Ainsi, le processus qui mène à la conversion …</vt:lpstr>
      <vt:lpstr>La mission est unique  mais chaque  missionnaire aussi ! </vt:lpstr>
      <vt:lpstr>Quel est notre propre style de « pêche » ?</vt:lpstr>
      <vt:lpstr>2. La gestation d’un service en ligne</vt:lpstr>
      <vt:lpstr>Il était une fois l’Amérique ...</vt:lpstr>
      <vt:lpstr>À partir de 64 questions,  découvrez votre style missionnaire majeur ainsi que les styles qui le complètent,  tels qu'ils se manifestent aujourd'hui.</vt:lpstr>
      <vt:lpstr>À partir de 64 questions, découvrir son profil d’évangélisation</vt:lpstr>
      <vt:lpstr>Présentation PowerPoint</vt:lpstr>
      <vt:lpstr>3. Présentation des résultats possibles et leur usage</vt:lpstr>
      <vt:lpstr> Les 8 profils possibles  </vt:lpstr>
      <vt:lpstr>Exemples de « résultats »</vt:lpstr>
      <vt:lpstr>• Type de résultat, intérêt et limites</vt:lpstr>
      <vt:lpstr>4. Quelques chiffres</vt:lpstr>
      <vt:lpstr>Utilisation</vt:lpstr>
      <vt:lpstr>Utilisateurs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Laboris instrumentum</dc:title>
  <dc:creator>Junior</dc:creator>
  <cp:lastModifiedBy>ecosysteme.pastoral@gmail.com</cp:lastModifiedBy>
  <cp:revision>95</cp:revision>
  <cp:lastPrinted>2026-07-19T22:06:24Z</cp:lastPrinted>
  <dcterms:created xsi:type="dcterms:W3CDTF">2012-08-07T09:34:17Z</dcterms:created>
  <dcterms:modified xsi:type="dcterms:W3CDTF">2026-07-20T16:53:58Z</dcterms:modified>
</cp:coreProperties>
</file>